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56" r:id="rId3"/>
    <p:sldId id="257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7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989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0834-A12B-42CA-A3B5-5543BDA66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6CDC-0777-4EFC-BCE7-D213336DD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DDA-D2C0-48EB-9108-E4A0CCE7D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5FA3-2FA5-4889-AF8F-D355AA78C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0E49-5D50-4BFB-B399-BFD706CEC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3201-4E07-4F45-A3F0-80EB2CFA7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28D1-C4C0-46BC-8315-4536894A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26E7-8672-469E-B9C3-D140B0703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E538-A67E-41E1-BD42-A5623D183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7AC1-B033-41D1-9A91-9FD8A739D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BC60-3939-4D38-AC68-882A06D2B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02D91-594F-4DB2-A5B2-BE267263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815290" cy="928694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Свойство снега</a:t>
            </a:r>
            <a:endParaRPr lang="ru-RU" sz="6600" dirty="0"/>
          </a:p>
        </p:txBody>
      </p:sp>
      <p:pic>
        <p:nvPicPr>
          <p:cNvPr id="35842" name="Picture 2" descr="http://cs9769.vkontakte.ru/u46806398/-5/y_503de94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13" y="1841116"/>
            <a:ext cx="6286512" cy="47148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57950" y="1428736"/>
            <a:ext cx="26432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Цели 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Познакомить учащихся со свойствами льда и снега;</a:t>
            </a:r>
          </a:p>
          <a:p>
            <a:endParaRPr lang="ru-RU" dirty="0" smtClean="0"/>
          </a:p>
          <a:p>
            <a:r>
              <a:rPr lang="ru-RU" dirty="0" smtClean="0"/>
              <a:t>Продолжать обучение практическому исследованию природных объектов, сформировать представление о том, что снег и лёд – это замерзшая вода;</a:t>
            </a:r>
            <a:endParaRPr lang="ru-RU" dirty="0"/>
          </a:p>
        </p:txBody>
      </p:sp>
      <p:pic>
        <p:nvPicPr>
          <p:cNvPr id="6" name="Picture 8" descr="123101-a016с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43834" y="5730875"/>
            <a:ext cx="1295400" cy="112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69317" cy="10001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А вот скульпторы могут лепить из снега просто фантастические вещи. Попробуйте, может и у вас так получится.</a:t>
            </a:r>
          </a:p>
        </p:txBody>
      </p:sp>
      <p:pic>
        <p:nvPicPr>
          <p:cNvPr id="9225" name="Picture 9" descr="snezhnaja_skulp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39349"/>
            <a:ext cx="6858048" cy="5143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8_tarak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47067" y="0"/>
            <a:ext cx="2896933" cy="4214818"/>
          </a:xfrm>
          <a:prstGeom prst="rect">
            <a:avLst/>
          </a:prstGeom>
          <a:noFill/>
        </p:spPr>
      </p:pic>
      <p:pic>
        <p:nvPicPr>
          <p:cNvPr id="12296" name="Picture 8" descr="newyear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84667" y="4214819"/>
            <a:ext cx="3359333" cy="2643182"/>
          </a:xfrm>
          <a:prstGeom prst="rect">
            <a:avLst/>
          </a:prstGeom>
          <a:noFill/>
        </p:spPr>
      </p:pic>
      <p:pic>
        <p:nvPicPr>
          <p:cNvPr id="12298" name="Picture 10" descr="snow_z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8651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500042"/>
            <a:ext cx="3571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 Black" pitchFamily="34" charset="0"/>
              </a:rPr>
              <a:t>Физминутка</a:t>
            </a:r>
            <a:r>
              <a:rPr lang="ru-RU" b="1" dirty="0" smtClean="0">
                <a:latin typeface="Arial Black" pitchFamily="34" charset="0"/>
              </a:rPr>
              <a:t>. 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Мы снежинки, мы пушинки,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Покружиться мы не прочь.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Мы </a:t>
            </a:r>
            <a:r>
              <a:rPr lang="ru-RU" b="1" dirty="0" err="1" smtClean="0">
                <a:latin typeface="Arial Black" pitchFamily="34" charset="0"/>
              </a:rPr>
              <a:t>снежинки-балеринки</a:t>
            </a:r>
            <a:r>
              <a:rPr lang="ru-RU" b="1" dirty="0" smtClean="0">
                <a:latin typeface="Arial Black" pitchFamily="34" charset="0"/>
              </a:rPr>
              <a:t>,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Мы танцуем день и ночь.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Мы деревья побелили,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Крыши пухом замели,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Землю бархатом укрыли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И от стужи сберегли. 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5286380" y="214290"/>
            <a:ext cx="3643338" cy="6143668"/>
          </a:xfrm>
        </p:spPr>
        <p:txBody>
          <a:bodyPr/>
          <a:lstStyle/>
          <a:p>
            <a:pPr algn="l"/>
            <a:r>
              <a:rPr lang="en-US" sz="1800" dirty="0" smtClean="0"/>
              <a:t> </a:t>
            </a:r>
            <a:endParaRPr lang="ru-RU" sz="1800" dirty="0"/>
          </a:p>
        </p:txBody>
      </p:sp>
      <p:pic>
        <p:nvPicPr>
          <p:cNvPr id="13320" name="Picture 8" descr="123101-a016с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48600" y="5572140"/>
            <a:ext cx="1295400" cy="1127125"/>
          </a:xfrm>
          <a:prstGeom prst="rect">
            <a:avLst/>
          </a:prstGeom>
          <a:noFill/>
        </p:spPr>
      </p:pic>
      <p:pic>
        <p:nvPicPr>
          <p:cNvPr id="8194" name="Picture 2" descr="http://img-fotki.yandex.ru/get/4526/97779769.5/0_71acf_f6df8e6e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4071934" cy="3053951"/>
          </a:xfrm>
          <a:prstGeom prst="rect">
            <a:avLst/>
          </a:prstGeom>
          <a:noFill/>
        </p:spPr>
      </p:pic>
      <p:pic>
        <p:nvPicPr>
          <p:cNvPr id="6" name="Picture 8" descr="123101-a016с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6578" y="4429132"/>
            <a:ext cx="1295400" cy="1127125"/>
          </a:xfrm>
          <a:prstGeom prst="rect">
            <a:avLst/>
          </a:prstGeom>
          <a:noFill/>
        </p:spPr>
      </p:pic>
      <p:pic>
        <p:nvPicPr>
          <p:cNvPr id="7" name="Picture 8" descr="123101-a016с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5286388"/>
            <a:ext cx="1295400" cy="1127125"/>
          </a:xfrm>
          <a:prstGeom prst="rect">
            <a:avLst/>
          </a:prstGeom>
          <a:noFill/>
        </p:spPr>
      </p:pic>
      <p:pic>
        <p:nvPicPr>
          <p:cNvPr id="8" name="Picture 8" descr="123101-a016с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86380" y="3500438"/>
            <a:ext cx="1295400" cy="1127125"/>
          </a:xfrm>
          <a:prstGeom prst="rect">
            <a:avLst/>
          </a:prstGeom>
          <a:noFill/>
        </p:spPr>
      </p:pic>
      <p:pic>
        <p:nvPicPr>
          <p:cNvPr id="8196" name="Picture 4" descr="http://www.dou740.edusite.ru/images/p25_img_7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4143404" cy="3107553"/>
          </a:xfrm>
          <a:prstGeom prst="rect">
            <a:avLst/>
          </a:prstGeom>
          <a:noFill/>
        </p:spPr>
      </p:pic>
      <p:pic>
        <p:nvPicPr>
          <p:cNvPr id="8200" name="Picture 8" descr="http://img1.liveinternet.ru/images/attach/c/4/81/173/81173339_large_f097dca2d28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9062" y="428604"/>
            <a:ext cx="388022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Знаете ли вы, что снег не всегда бывает белым?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43702" y="928670"/>
            <a:ext cx="25002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 многих регионах мира людям приходилось видеть его красным, зеленым, голубым и даже черным! Причиной подобного разнообразия цветов являются крошечные бактерии, грибки, а также пыль, содержащиеся в воздухе и поглощаемые снежинками, когда те опускаются на земную поверхность.</a:t>
            </a:r>
            <a:endParaRPr lang="ru-RU" b="1" dirty="0"/>
          </a:p>
        </p:txBody>
      </p:sp>
      <p:pic>
        <p:nvPicPr>
          <p:cNvPr id="20482" name="Picture 2" descr="http://mystatic.ru/m/Kh6acFxhR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3357554" cy="2714644"/>
          </a:xfrm>
          <a:prstGeom prst="rect">
            <a:avLst/>
          </a:prstGeom>
          <a:noFill/>
        </p:spPr>
      </p:pic>
      <p:pic>
        <p:nvPicPr>
          <p:cNvPr id="20484" name="Picture 4" descr="http://lutheranchurch.narod.ru/0109-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342720"/>
            <a:ext cx="3347496" cy="2515280"/>
          </a:xfrm>
          <a:prstGeom prst="rect">
            <a:avLst/>
          </a:prstGeom>
          <a:noFill/>
        </p:spPr>
      </p:pic>
      <p:pic>
        <p:nvPicPr>
          <p:cNvPr id="20486" name="Picture 6" descr="http://img-fotki.yandex.ru/get/3/5349037.2a/0_122063_aa40f94c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7554" y="1643050"/>
            <a:ext cx="3238522" cy="2643206"/>
          </a:xfrm>
          <a:prstGeom prst="rect">
            <a:avLst/>
          </a:prstGeom>
          <a:noFill/>
        </p:spPr>
      </p:pic>
      <p:pic>
        <p:nvPicPr>
          <p:cNvPr id="20488" name="Picture 8" descr="http://www.stolitsa.ee/photos/b/43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7554" y="4286256"/>
            <a:ext cx="3242187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Почему в мороз  скрипит снег?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57884" y="1785926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1357298"/>
            <a:ext cx="22145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Скрип снега слышен при температуре ниже − 2 ° (по другим данным, ниже − 5 °). Выше этой температуры скрип не слышен. Основной причиной хруста снега считается ломание кристалликов.</a:t>
            </a:r>
            <a:endParaRPr lang="ru-RU" b="1" dirty="0"/>
          </a:p>
        </p:txBody>
      </p:sp>
      <p:pic>
        <p:nvPicPr>
          <p:cNvPr id="19460" name="Picture 4" descr="http://cs10807.vkontakte.ru/u519493/-14/x_59de62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653734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 </a:t>
            </a:r>
            <a:r>
              <a:rPr lang="ru-RU" sz="4000" dirty="0" smtClean="0"/>
              <a:t>Свойства снега.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29322" y="1928802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928670"/>
            <a:ext cx="5715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Положили снег на  ладошку, он сдувается , значит, снег рыхлый и холодный.</a:t>
            </a:r>
            <a:endParaRPr lang="en-US" b="1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40" name="Picture 8" descr="http://y.delfi.ua/norm/14364/425610_ymGTTg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9058" y="1857364"/>
            <a:ext cx="4143404" cy="2741960"/>
          </a:xfrm>
          <a:prstGeom prst="rect">
            <a:avLst/>
          </a:prstGeom>
          <a:noFill/>
        </p:spPr>
      </p:pic>
      <p:pic>
        <p:nvPicPr>
          <p:cNvPr id="5122" name="Picture 2" descr="http://img0.liveinternet.ru/images/attach/c/4/80/560/80560718_4408052_snejo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2335726" cy="2121007"/>
          </a:xfrm>
          <a:prstGeom prst="rect">
            <a:avLst/>
          </a:prstGeom>
          <a:noFill/>
        </p:spPr>
      </p:pic>
      <p:pic>
        <p:nvPicPr>
          <p:cNvPr id="5124" name="Picture 4" descr="http://www.jufaka.com/_sales/1001000000202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75603"/>
            <a:ext cx="3143240" cy="2082397"/>
          </a:xfrm>
          <a:prstGeom prst="rect">
            <a:avLst/>
          </a:prstGeom>
          <a:noFill/>
        </p:spPr>
      </p:pic>
      <p:pic>
        <p:nvPicPr>
          <p:cNvPr id="5126" name="Picture 6" descr="http://vseodetishkah.ru/wp-content/uploads/2011/10/zimnie_igry_na_ulic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91260" y="4643446"/>
            <a:ext cx="2952739" cy="2214554"/>
          </a:xfrm>
          <a:prstGeom prst="rect">
            <a:avLst/>
          </a:prstGeom>
          <a:noFill/>
        </p:spPr>
      </p:pic>
      <p:pic>
        <p:nvPicPr>
          <p:cNvPr id="5128" name="Picture 8" descr="http://vedmachka.gorod.tomsk.ru/posts-files/60/524/i/0_19ac0_cd757f60_XL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6116" y="4714884"/>
            <a:ext cx="2666987" cy="2000240"/>
          </a:xfrm>
          <a:prstGeom prst="rect">
            <a:avLst/>
          </a:prstGeom>
          <a:noFill/>
        </p:spPr>
      </p:pic>
      <p:pic>
        <p:nvPicPr>
          <p:cNvPr id="5130" name="Picture 10" descr="http://www.supersadovnik.ru/site_images/00000016/000357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2714620"/>
            <a:ext cx="2599953" cy="190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отличаются снег и лед?</a:t>
            </a:r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857884" y="969847"/>
            <a:ext cx="31432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Положи в один стакан кусочек льда, в другой – комок снега. Поставь их на время в сторону.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Сравни снег и лед по цвету. Используй полоски бумаги белого и других цветов.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Сравни по вкусу и запаху.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Положи картинки под комочек снега и пластинку льда. Сделай вывод о прозрачности.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Положи льдинку на стол. Ударь по ней. Что произойдет? Сделай вывод хрупкости.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Положить комочек снега и льда, в стаканчики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 водой.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388" name="Picture 4" descr="http://lib.znate.ru/pars_docs/refs/17/16807/16807_html_m6dadab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2276475" cy="1704976"/>
          </a:xfrm>
          <a:prstGeom prst="rect">
            <a:avLst/>
          </a:prstGeom>
          <a:noFill/>
        </p:spPr>
      </p:pic>
      <p:pic>
        <p:nvPicPr>
          <p:cNvPr id="16390" name="Picture 6" descr="http://lib.znate.ru/pars_docs/refs/17/16807/16807_html_m74ade68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43174" y="1357298"/>
            <a:ext cx="2276475" cy="1704976"/>
          </a:xfrm>
          <a:prstGeom prst="rect">
            <a:avLst/>
          </a:prstGeom>
          <a:noFill/>
        </p:spPr>
      </p:pic>
      <p:pic>
        <p:nvPicPr>
          <p:cNvPr id="16392" name="Picture 8" descr="http://im4-tub-ru.yandex.net/i?id=350517234-6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2214578" cy="1660934"/>
          </a:xfrm>
          <a:prstGeom prst="rect">
            <a:avLst/>
          </a:prstGeom>
          <a:noFill/>
        </p:spPr>
      </p:pic>
      <p:pic>
        <p:nvPicPr>
          <p:cNvPr id="16394" name="Picture 10" descr="http://hmhsbritannic.ucoz.ru/FILES_005/ice_break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4929198"/>
            <a:ext cx="2806676" cy="1714485"/>
          </a:xfrm>
          <a:prstGeom prst="rect">
            <a:avLst/>
          </a:prstGeom>
          <a:noFill/>
        </p:spPr>
      </p:pic>
      <p:pic>
        <p:nvPicPr>
          <p:cNvPr id="16396" name="Picture 12" descr="http://900igr.net/datai/okruzhajuschij-mir/Sneg-i-ljod/0007-006-Opyt-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8926" y="3143248"/>
            <a:ext cx="1617119" cy="1714485"/>
          </a:xfrm>
          <a:prstGeom prst="rect">
            <a:avLst/>
          </a:prstGeom>
          <a:noFill/>
        </p:spPr>
      </p:pic>
      <p:pic>
        <p:nvPicPr>
          <p:cNvPr id="16398" name="Picture 14" descr="http://900igr.net/datai/okruzhajuschij-mir/Sneg-i-ljod/0007-005-Opyt-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00496" y="4929198"/>
            <a:ext cx="1505466" cy="1732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/>
              <a:t>И</a:t>
            </a:r>
            <a:r>
              <a:rPr lang="ru-RU" sz="4000" i="1" dirty="0" smtClean="0"/>
              <a:t>сследованные свойства </a:t>
            </a:r>
            <a:br>
              <a:rPr lang="ru-RU" sz="4000" i="1" dirty="0" smtClean="0"/>
            </a:br>
            <a:r>
              <a:rPr lang="ru-RU" sz="4000" i="1" dirty="0" smtClean="0"/>
              <a:t>снега и льда  </a:t>
            </a:r>
            <a:endParaRPr lang="ru-RU" sz="4000" dirty="0"/>
          </a:p>
        </p:txBody>
      </p:sp>
      <p:pic>
        <p:nvPicPr>
          <p:cNvPr id="8" name="Picture 6" descr="https://docs.google.com/viewer?url=http%3A%2F%2Fnsportal.ru%2Fsites%2Fdefault%2Ffiles%2F2012%2F2%2Fsneg_i_led.pptx&amp;docid=f6627b42c3b160eed21c34fe50534d97&amp;a=bi&amp;pagenumber=13&amp;w=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834538" cy="5122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Почему бывают снежные узоры на окнах?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1214422"/>
            <a:ext cx="21431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 одной стороны, сами кристаллики имеют свою структуру, которая определяет рисунок. Кроме того, царапины на поверхности стекла, частички пыли, воздушные потоки помогают "Деду Морозу" создавать красивые узоры на окнах.</a:t>
            </a:r>
            <a:endParaRPr lang="ru-RU" b="1" dirty="0"/>
          </a:p>
        </p:txBody>
      </p:sp>
      <p:pic>
        <p:nvPicPr>
          <p:cNvPr id="32774" name="Picture 6" descr="http://cs4467.userapi.com/u9076112/-6/x_e95bb94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250" y="1500174"/>
            <a:ext cx="3262299" cy="2446725"/>
          </a:xfrm>
          <a:prstGeom prst="rect">
            <a:avLst/>
          </a:prstGeom>
          <a:noFill/>
        </p:spPr>
      </p:pic>
      <p:pic>
        <p:nvPicPr>
          <p:cNvPr id="32776" name="Picture 8" descr="http://static.diary.ru/userdir/1/1/1/5/111505/635233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6116" y="2357430"/>
            <a:ext cx="3498133" cy="2643179"/>
          </a:xfrm>
          <a:prstGeom prst="rect">
            <a:avLst/>
          </a:prstGeom>
          <a:noFill/>
        </p:spPr>
      </p:pic>
      <p:pic>
        <p:nvPicPr>
          <p:cNvPr id="32778" name="Picture 10" descr="http://img0.liveinternet.ru/images/foto/c/9/apps/2/557/2557874_067b1afea5e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4357694"/>
            <a:ext cx="347506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0760" y="500042"/>
            <a:ext cx="271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endParaRPr lang="ru-RU" sz="2000" dirty="0"/>
          </a:p>
        </p:txBody>
      </p:sp>
      <p:pic>
        <p:nvPicPr>
          <p:cNvPr id="33794" name="Picture 2" descr="http://im6-tub-ru.yandex.net/i?id=4138227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929090" cy="2806493"/>
          </a:xfrm>
          <a:prstGeom prst="rect">
            <a:avLst/>
          </a:prstGeom>
          <a:noFill/>
        </p:spPr>
      </p:pic>
      <p:pic>
        <p:nvPicPr>
          <p:cNvPr id="33796" name="Picture 4" descr="http://img.simpalsmedia.com/point.md/news/370x220/91C0C3C7-4E58-9E5A-0AAE-DA34784E64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6190"/>
            <a:ext cx="4205059" cy="2500306"/>
          </a:xfrm>
          <a:prstGeom prst="rect">
            <a:avLst/>
          </a:prstGeom>
          <a:noFill/>
        </p:spPr>
      </p:pic>
      <p:pic>
        <p:nvPicPr>
          <p:cNvPr id="33798" name="Picture 6" descr="http://www.2-999-999.ru/files/image/rss/sn/image_big_32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4942" y="3643314"/>
            <a:ext cx="3643334" cy="2732501"/>
          </a:xfrm>
          <a:prstGeom prst="rect">
            <a:avLst/>
          </a:prstGeom>
          <a:noFill/>
        </p:spPr>
      </p:pic>
      <p:pic>
        <p:nvPicPr>
          <p:cNvPr id="33800" name="Picture 8" descr="http://im0-tub-ru.yandex.net/i?id=486669448-6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57166"/>
            <a:ext cx="3619493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188640"/>
            <a:ext cx="5184452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latin typeface="Monotype Corsiva" pitchFamily="66" charset="0"/>
              </a:rPr>
              <a:t>Что такое снег?</a:t>
            </a:r>
          </a:p>
        </p:txBody>
      </p:sp>
      <p:pic>
        <p:nvPicPr>
          <p:cNvPr id="2054" name="Picture 6" descr="33GP9943-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В природе снег и лёд можно наблюдать в разных видах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1785926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643050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Г</a:t>
            </a:r>
            <a:r>
              <a:rPr lang="ru-RU" b="1" u="sng" dirty="0" smtClean="0"/>
              <a:t>РАД.</a:t>
            </a:r>
            <a:endParaRPr lang="ru-RU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929066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/>
              <a:t>И</a:t>
            </a:r>
            <a:r>
              <a:rPr lang="ru-RU" b="1" i="1" u="sng" dirty="0" smtClean="0"/>
              <a:t>ЗМОРОЗЬ</a:t>
            </a:r>
            <a:endParaRPr lang="ru-RU" u="sng" dirty="0"/>
          </a:p>
        </p:txBody>
      </p:sp>
      <p:pic>
        <p:nvPicPr>
          <p:cNvPr id="33794" name="Picture 2" descr="http://img-fotki.yandex.ru/get/3206/padetskaja.a/0_1b4a7_191a0af0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43570" y="4429132"/>
            <a:ext cx="3258944" cy="22145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43702" y="3786190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/>
              <a:t>И</a:t>
            </a:r>
            <a:r>
              <a:rPr lang="ru-RU" sz="2800" u="sng" dirty="0" smtClean="0"/>
              <a:t>ней </a:t>
            </a:r>
            <a:endParaRPr lang="ru-RU" sz="2800" u="sng" dirty="0"/>
          </a:p>
        </p:txBody>
      </p:sp>
      <p:pic>
        <p:nvPicPr>
          <p:cNvPr id="33796" name="Picture 4" descr="http://www.vpomestie.ru/_ph/2/2/8211517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4429132"/>
            <a:ext cx="3143272" cy="2100702"/>
          </a:xfrm>
          <a:prstGeom prst="rect">
            <a:avLst/>
          </a:prstGeom>
          <a:noFill/>
        </p:spPr>
      </p:pic>
      <p:pic>
        <p:nvPicPr>
          <p:cNvPr id="33798" name="Picture 6" descr="http://img.ntv.ru/home/news/20090928/gra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8926" y="2071678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00108"/>
            <a:ext cx="8215370" cy="53578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Снег </a:t>
            </a:r>
            <a:r>
              <a:rPr lang="ru-RU" sz="2000" b="1" dirty="0"/>
              <a:t>- это много, очень много красивых снежинок. Они падают и падают с высоты на землю, на деревья, на крыши домов - чистые, хрупкие, сверкающие.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2000" b="1" dirty="0" smtClean="0"/>
              <a:t>Снежинки</a:t>
            </a:r>
            <a:r>
              <a:rPr lang="ru-RU" sz="2000" b="1" dirty="0"/>
              <a:t>, как дождь, тоже падают из туч, но только образуются они совсем не так, как дождь!</a:t>
            </a:r>
            <a:br>
              <a:rPr lang="ru-RU" sz="2000" b="1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077" name="Picture 5" descr="DSCN44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28" y="1071546"/>
            <a:ext cx="6183310" cy="46382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b="1" dirty="0"/>
              <a:t>Но капельки воды никогда не превращаются в красивые шестиугольные звездочки-снежинки.                                                                                                    </a:t>
            </a:r>
          </a:p>
        </p:txBody>
      </p:sp>
      <p:pic>
        <p:nvPicPr>
          <p:cNvPr id="5126" name="Picture 6" descr="020302-b0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5761037" cy="5121275"/>
          </a:xfrm>
          <a:prstGeom prst="rect">
            <a:avLst/>
          </a:prstGeom>
          <a:noFill/>
        </p:spPr>
      </p:pic>
      <p:pic>
        <p:nvPicPr>
          <p:cNvPr id="5127" name="Picture 7" descr="123101-a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2519362" cy="2192337"/>
          </a:xfrm>
          <a:prstGeom prst="rect">
            <a:avLst/>
          </a:prstGeom>
          <a:noFill/>
        </p:spPr>
      </p:pic>
      <p:pic>
        <p:nvPicPr>
          <p:cNvPr id="5128" name="Picture 8" descr="122701-063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2519362" cy="2230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010602-a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6337300" cy="5826125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9925" y="549275"/>
            <a:ext cx="1882775" cy="11430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Как же </a:t>
            </a:r>
            <a:br>
              <a:rPr lang="ru-RU" sz="1800" b="1" dirty="0"/>
            </a:br>
            <a:r>
              <a:rPr lang="ru-RU" sz="1800" b="1" dirty="0"/>
              <a:t>образуются </a:t>
            </a:r>
            <a:br>
              <a:rPr lang="ru-RU" sz="1800" b="1" dirty="0"/>
            </a:br>
            <a:r>
              <a:rPr lang="ru-RU" sz="1800" b="1" dirty="0"/>
              <a:t>снежинки?</a:t>
            </a:r>
          </a:p>
        </p:txBody>
      </p:sp>
      <p:pic>
        <p:nvPicPr>
          <p:cNvPr id="6149" name="Picture 5" descr="011902-a133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7050" y="1989138"/>
            <a:ext cx="2016125" cy="1790700"/>
          </a:xfrm>
          <a:prstGeom prst="rect">
            <a:avLst/>
          </a:prstGeom>
          <a:noFill/>
        </p:spPr>
      </p:pic>
      <p:pic>
        <p:nvPicPr>
          <p:cNvPr id="6150" name="Picture 6" descr="030502-a00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7050" y="4076700"/>
            <a:ext cx="2032000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715404" cy="1666896"/>
          </a:xfrm>
        </p:spPr>
        <p:txBody>
          <a:bodyPr>
            <a:noAutofit/>
          </a:bodyPr>
          <a:lstStyle/>
          <a:p>
            <a:pPr algn="l"/>
            <a:r>
              <a:rPr lang="ru-RU" sz="1800" b="1" dirty="0"/>
              <a:t>Водяные пары поднимаются высоко над землей, туда, где царит сильный холод. Там сразу же из водяных паров образуются крохотные льдинки-кристаллики. Это еще не те снежинки, какие падают на землю, они еще очень малы. Но шестиугольный кристаллик все время растет, развивается и наконец становится удивительной красы звездочкой.                                          </a:t>
            </a:r>
            <a:br>
              <a:rPr lang="ru-RU" sz="1800" b="1" dirty="0"/>
            </a:br>
            <a:r>
              <a:rPr lang="ru-RU" sz="1800" b="1" dirty="0"/>
              <a:t>                               </a:t>
            </a:r>
          </a:p>
        </p:txBody>
      </p:sp>
      <p:pic>
        <p:nvPicPr>
          <p:cNvPr id="7173" name="Picture 5" descr="012902-a08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2285992"/>
            <a:ext cx="6192837" cy="4200525"/>
          </a:xfrm>
          <a:prstGeom prst="rect">
            <a:avLst/>
          </a:prstGeom>
          <a:noFill/>
        </p:spPr>
      </p:pic>
      <p:pic>
        <p:nvPicPr>
          <p:cNvPr id="7174" name="Picture 6" descr="020202-a09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488" y="2133600"/>
            <a:ext cx="2016125" cy="1773238"/>
          </a:xfrm>
          <a:prstGeom prst="rect">
            <a:avLst/>
          </a:prstGeom>
          <a:noFill/>
        </p:spPr>
      </p:pic>
      <p:pic>
        <p:nvPicPr>
          <p:cNvPr id="7175" name="Picture 7" descr="011902-c08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488" y="4306888"/>
            <a:ext cx="20161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74638"/>
            <a:ext cx="8186766" cy="796908"/>
          </a:xfrm>
        </p:spPr>
        <p:txBody>
          <a:bodyPr/>
          <a:lstStyle/>
          <a:p>
            <a:pPr algn="l"/>
            <a:r>
              <a:rPr lang="ru-RU" sz="1800" b="1" dirty="0"/>
              <a:t>Все снежинки индивидуальны по форме, и две одинаковые снежинки найти невозможно</a:t>
            </a:r>
            <a:r>
              <a:rPr lang="ru-RU" sz="1600" dirty="0"/>
              <a:t>.</a:t>
            </a:r>
          </a:p>
        </p:txBody>
      </p:sp>
      <p:pic>
        <p:nvPicPr>
          <p:cNvPr id="10244" name="Picture 4" descr="p121901-b078-k01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605338" cy="3159125"/>
          </a:xfrm>
          <a:prstGeom prst="rect">
            <a:avLst/>
          </a:prstGeom>
          <a:noFill/>
        </p:spPr>
      </p:pic>
      <p:pic>
        <p:nvPicPr>
          <p:cNvPr id="10245" name="Picture 5" descr="sixdanc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4942" y="1196976"/>
            <a:ext cx="3687758" cy="4146332"/>
          </a:xfrm>
          <a:prstGeom prst="rect">
            <a:avLst/>
          </a:prstGeom>
          <a:noFill/>
        </p:spPr>
      </p:pic>
      <p:pic>
        <p:nvPicPr>
          <p:cNvPr id="10246" name="Picture 6" descr="snowflakelar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6238" y="4437063"/>
            <a:ext cx="1924050" cy="2159000"/>
          </a:xfrm>
          <a:prstGeom prst="rect">
            <a:avLst/>
          </a:prstGeom>
          <a:noFill/>
        </p:spPr>
      </p:pic>
      <p:pic>
        <p:nvPicPr>
          <p:cNvPr id="10247" name="Picture 7" descr="011602-a08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2543175" cy="22129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29190" y="5429264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Размеры и форма снежинок зависят от температуры воздуха и силы ветров, при которых они так сказать выпадают.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3749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463"/>
            <a:ext cx="9144000" cy="7002463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643578"/>
            <a:ext cx="8607455" cy="78581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Снежинки медленно-медленно опускаются, они собираются хлопьями и падают на землю.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516688" y="42211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2428868"/>
            <a:ext cx="22145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Странная звёздочка с неба упала,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Мне на ладошку легла и пропала. </a:t>
            </a:r>
          </a:p>
          <a:p>
            <a:r>
              <a:rPr lang="ru-RU" sz="2000" dirty="0" smtClean="0">
                <a:latin typeface="Arial Black" pitchFamily="34" charset="0"/>
              </a:rPr>
              <a:t>    (снежинка)</a:t>
            </a:r>
            <a:br>
              <a:rPr lang="ru-RU" sz="2000" dirty="0" smtClean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6572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Рыбам зиму жить тепло:</a:t>
            </a:r>
            <a:br>
              <a:rPr lang="ru-RU" sz="2000" b="1" dirty="0" smtClean="0"/>
            </a:br>
            <a:r>
              <a:rPr lang="ru-RU" sz="2000" b="1" dirty="0" smtClean="0"/>
              <a:t>Крыша – толстое стекло.</a:t>
            </a:r>
            <a:br>
              <a:rPr lang="ru-RU" sz="2000" b="1" dirty="0" smtClean="0"/>
            </a:br>
            <a:r>
              <a:rPr lang="en-US" sz="2000" b="1" dirty="0" smtClean="0"/>
              <a:t>                     </a:t>
            </a:r>
            <a:r>
              <a:rPr lang="ru-RU" sz="2000" b="1" dirty="0" smtClean="0"/>
              <a:t>(Лед)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115328" cy="79690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Из снега вы, ребята, легко можете слепить снеговика.</a:t>
            </a:r>
          </a:p>
        </p:txBody>
      </p:sp>
      <p:pic>
        <p:nvPicPr>
          <p:cNvPr id="11272" name="Picture 8" descr="1_325_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7620000" cy="48387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438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Свойство снега</vt:lpstr>
      <vt:lpstr>Что такое снег?</vt:lpstr>
      <vt:lpstr>  Снег - это много, очень много красивых снежинок. Они падают и падают с высоты на землю, на деревья, на крыши домов - чистые, хрупкие, сверкающие.                           Снежинки, как дождь, тоже падают из туч, но только образуются они совсем не так, как дождь!    </vt:lpstr>
      <vt:lpstr>Но капельки воды никогда не превращаются в красивые шестиугольные звездочки-снежинки.                                                                                                    </vt:lpstr>
      <vt:lpstr>Как же  образуются  снежинки?</vt:lpstr>
      <vt:lpstr>Водяные пары поднимаются высоко над землей, туда, где царит сильный холод. Там сразу же из водяных паров образуются крохотные льдинки-кристаллики. Это еще не те снежинки, какие падают на землю, они еще очень малы. Но шестиугольный кристаллик все время растет, развивается и наконец становится удивительной красы звездочкой.                                                                          </vt:lpstr>
      <vt:lpstr>Все снежинки индивидуальны по форме, и две одинаковые снежинки найти невозможно.</vt:lpstr>
      <vt:lpstr>Снежинки медленно-медленно опускаются, они собираются хлопьями и падают на землю.</vt:lpstr>
      <vt:lpstr>Из снега вы, ребята, легко можете слепить снеговика.</vt:lpstr>
      <vt:lpstr>А вот скульпторы могут лепить из снега просто фантастические вещи. Попробуйте, может и у вас так получится.</vt:lpstr>
      <vt:lpstr>Слайд 11</vt:lpstr>
      <vt:lpstr> </vt:lpstr>
      <vt:lpstr>Знаете ли вы, что снег не всегда бывает белым?</vt:lpstr>
      <vt:lpstr>Почему в мороз  скрипит снег?</vt:lpstr>
      <vt:lpstr> Свойства снега.  </vt:lpstr>
      <vt:lpstr>Чем отличаются снег и лед?</vt:lpstr>
      <vt:lpstr>Исследованные свойства  снега и льда  </vt:lpstr>
      <vt:lpstr>Почему бывают снежные узоры на окнах?</vt:lpstr>
      <vt:lpstr>Слайд 19</vt:lpstr>
      <vt:lpstr>В природе снег и лёд можно наблюдать в разных видах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снег?</dc:title>
  <dc:creator>Admin</dc:creator>
  <cp:lastModifiedBy>79149</cp:lastModifiedBy>
  <cp:revision>92</cp:revision>
  <dcterms:created xsi:type="dcterms:W3CDTF">2012-11-10T12:19:15Z</dcterms:created>
  <dcterms:modified xsi:type="dcterms:W3CDTF">2024-07-10T22:59:56Z</dcterms:modified>
</cp:coreProperties>
</file>